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4A7FC1F-4149-4045-8F46-0293889C9B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864F3619-3CF0-4FEC-B05B-D0B3E5186F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3EA9085E-3880-4AC9-9544-0878A1999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E32A-6A5F-4DB4-8F4F-805EE82C72A2}" type="datetimeFigureOut">
              <a:rPr lang="fi-FI" smtClean="0"/>
              <a:t>28.2.2020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675BA3C7-C9E1-45BD-B15D-C29DC2531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34EDD6B6-BA06-4C35-A05A-73DCEDEBA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89C2-F93E-46E7-ACDD-D26459B284A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2986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7C6738A-CA94-4640-B7B7-6E20AB02E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366BD9B2-D69E-4B17-9D44-8780BCB632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0E6D7203-148F-429D-B658-0CE3DFEC8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E32A-6A5F-4DB4-8F4F-805EE82C72A2}" type="datetimeFigureOut">
              <a:rPr lang="fi-FI" smtClean="0"/>
              <a:t>28.2.2020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3E0E15BA-A819-443D-A572-7C43D02A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A919CF1E-F8FE-46A9-B49F-E66888B1E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89C2-F93E-46E7-ACDD-D26459B284A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39543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05543A02-8B38-4E35-A80D-F00E9509EF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E50AF375-89A7-4F90-9024-20DCF3D085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563CACD7-FE0F-498F-B231-C92DB0078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E32A-6A5F-4DB4-8F4F-805EE82C72A2}" type="datetimeFigureOut">
              <a:rPr lang="fi-FI" smtClean="0"/>
              <a:t>28.2.2020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AB5AC640-B505-4995-A71A-6B0D96938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BC21023-F778-4233-9B9E-BC1707AE9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89C2-F93E-46E7-ACDD-D26459B284A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6181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B94DF4A-F355-4212-A1E3-80C1BED50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600EFF57-60CC-402F-8E03-5B7214A28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36895CF3-F4F8-4FBB-94D0-C2B7E6440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E32A-6A5F-4DB4-8F4F-805EE82C72A2}" type="datetimeFigureOut">
              <a:rPr lang="fi-FI" smtClean="0"/>
              <a:t>28.2.2020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571992D9-76D4-4B26-BFCC-45FC88BD9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2678DDA-9B70-4693-ACA1-2501CF0A7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89C2-F93E-46E7-ACDD-D26459B284A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64509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FE176A8-3989-48E9-92C0-06BD6E141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14AAD2D8-9ED5-4FC1-BE11-5F1C339079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FE72EDBD-26BC-4EAA-BFFC-79DBB1025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E32A-6A5F-4DB4-8F4F-805EE82C72A2}" type="datetimeFigureOut">
              <a:rPr lang="fi-FI" smtClean="0"/>
              <a:t>28.2.2020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6A42AB53-702C-4FD3-8915-E76D42C62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B4B57C67-06A6-4EE9-ABDB-3D0119912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89C2-F93E-46E7-ACDD-D26459B284A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22229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D51A252-14CB-40C3-8431-DD5A398D7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1D55F290-85FF-4480-B685-25CE631F17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02FE5C6E-CC3F-4FBC-A79E-12D314BA3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31A1E67B-92F0-47BA-ADFE-9E17431BC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E32A-6A5F-4DB4-8F4F-805EE82C72A2}" type="datetimeFigureOut">
              <a:rPr lang="fi-FI" smtClean="0"/>
              <a:t>28.2.2020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C5974AF6-089C-4F4A-BAFB-399051629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F25DB7BF-610E-430A-AF9D-217E81C7E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89C2-F93E-46E7-ACDD-D26459B284A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60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DEC8ED4-9ECF-431E-AABE-A2389E4AD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B62AA1A2-8EDA-42C1-8BDD-4FEE9B785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7B9A7BB-625B-45EA-95DD-1C02098E25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0AF2C00-CCA5-4A50-906C-B17C310C24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FAC1E5E8-AB97-463D-A6E5-8999C066C5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72613701-6891-4CC6-A9E5-D31AB28CA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E32A-6A5F-4DB4-8F4F-805EE82C72A2}" type="datetimeFigureOut">
              <a:rPr lang="fi-FI" smtClean="0"/>
              <a:t>28.2.2020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7C34EB23-B73C-40F3-9539-310AC9C79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309A046A-5DEA-4773-BB83-73AE42915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89C2-F93E-46E7-ACDD-D26459B284A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04660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5B0318F-7593-45EF-9502-7548BF7AC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F9C0133E-D926-4347-B96D-2E7988FAF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E32A-6A5F-4DB4-8F4F-805EE82C72A2}" type="datetimeFigureOut">
              <a:rPr lang="fi-FI" smtClean="0"/>
              <a:t>28.2.2020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0832556-C319-4C0E-AF05-0F21DEB74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793853F4-2A05-4419-AF65-CB0CBD567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89C2-F93E-46E7-ACDD-D26459B284A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05952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D70F5FAA-3C97-4ED5-831F-558A11887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E32A-6A5F-4DB4-8F4F-805EE82C72A2}" type="datetimeFigureOut">
              <a:rPr lang="fi-FI" smtClean="0"/>
              <a:t>28.2.2020</a:t>
            </a:fld>
            <a:endParaRPr lang="fi-FI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D71C1F7B-A9D2-467C-95AA-D2F7A35AD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045ADE4C-8DB7-4A36-B9F4-F849C9707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89C2-F93E-46E7-ACDD-D26459B284A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727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96F696C-EB8B-445D-85F2-4598C83CC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59EE4E5-CAEF-497A-8193-77D02690C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E5528D2C-8D18-4A53-8DE9-406D15DF9A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354840BE-C63F-4FA6-B14E-B165FDA6A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E32A-6A5F-4DB4-8F4F-805EE82C72A2}" type="datetimeFigureOut">
              <a:rPr lang="fi-FI" smtClean="0"/>
              <a:t>28.2.2020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07EC135A-4855-4F1C-8C48-5FC1A2927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DA9788B7-6FC3-45B5-B7F1-5754EC509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89C2-F93E-46E7-ACDD-D26459B284A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9865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74AA90A-CD95-4004-9518-1BE630774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701D6F56-5AB4-4908-A921-AC90FCCC00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A51F4277-1ACD-4464-BC77-494DCC861B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B74F4616-170E-4B8F-93E2-2A4EC474A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E32A-6A5F-4DB4-8F4F-805EE82C72A2}" type="datetimeFigureOut">
              <a:rPr lang="fi-FI" smtClean="0"/>
              <a:t>28.2.2020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9C973566-05B0-4F64-95F1-A95913CD7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91594E53-C332-48D6-A883-92D27C3CE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89C2-F93E-46E7-ACDD-D26459B284A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08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7274C037-902F-47E6-81BA-965DCEDE6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B3A2D0EC-FE26-41DF-903A-EBE38D70E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41C7F1FE-5A3C-43E9-A21F-5A5E1C79F6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CE32A-6A5F-4DB4-8F4F-805EE82C72A2}" type="datetimeFigureOut">
              <a:rPr lang="fi-FI" smtClean="0"/>
              <a:t>28.2.2020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86B6D103-DF84-451C-9FE3-C3FFB9AF59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A7C104D-1FBC-4E0D-A835-A98B6CF964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789C2-F93E-46E7-ACDD-D26459B284A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84987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iscovermagazine.com/planet-earth/ballistic-penises-and-corkscrew-vaginas-the-sexual-battles-of-ducks" TargetMode="External"/><Relationship Id="rId3" Type="http://schemas.openxmlformats.org/officeDocument/2006/relationships/hyperlink" Target="https://journals.plos.org/plosone/article?id=10.1371/journal.pone.0000418" TargetMode="External"/><Relationship Id="rId7" Type="http://schemas.openxmlformats.org/officeDocument/2006/relationships/hyperlink" Target="https://news.yale.edu/2009/12/23/yale-researchers-reveal-secrets-duck-sex-it-s-all-screwed" TargetMode="External"/><Relationship Id="rId2" Type="http://schemas.openxmlformats.org/officeDocument/2006/relationships/hyperlink" Target="https://www.youtube.com/watch?v=l0EbkDNKN-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le.fi/uutiset/3-7946874" TargetMode="External"/><Relationship Id="rId5" Type="http://schemas.openxmlformats.org/officeDocument/2006/relationships/hyperlink" Target="https://tieku.fi/elaimet/lisaantyminen/kilpavarustelu-tuotti-sorsalle-ennatyssiittimen-9492290a9c6ab8cd82e90aeaf8ab6a02de16c6f7" TargetMode="External"/><Relationship Id="rId4" Type="http://schemas.openxmlformats.org/officeDocument/2006/relationships/hyperlink" Target="https://geekgirls.fi/wp/blog/2013/03/11/ankkojen-kammottavan-kiinnostava-seksielama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9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850EEE9B-9882-4F62-8809-74BC35B984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fi-FI" dirty="0">
                <a:solidFill>
                  <a:schemeClr val="bg1"/>
                </a:solidFill>
                <a:latin typeface="Eras Demi ITC" panose="020B0805030504020804" pitchFamily="34" charset="0"/>
              </a:rPr>
              <a:t>Sorsan sukuelimet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9A49AE93-B904-47E1-9705-4AE995A6A8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6627" y="4750893"/>
            <a:ext cx="4645250" cy="1147863"/>
          </a:xfrm>
        </p:spPr>
        <p:txBody>
          <a:bodyPr anchor="t">
            <a:normAutofit/>
          </a:bodyPr>
          <a:lstStyle/>
          <a:p>
            <a:pPr algn="l"/>
            <a:r>
              <a:rPr lang="fi-FI" sz="2000" dirty="0">
                <a:solidFill>
                  <a:schemeClr val="bg1"/>
                </a:solidFill>
                <a:latin typeface="Eras Demi ITC" panose="020B0805030504020804" pitchFamily="34" charset="0"/>
              </a:rPr>
              <a:t>Jotain, mitä et ehkä tiennyt, etkä halunnutkaan tietää</a:t>
            </a:r>
          </a:p>
        </p:txBody>
      </p:sp>
      <p:sp>
        <p:nvSpPr>
          <p:cNvPr id="23" name="Freeform: Shape 11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13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Kuva 4" descr="Ankka">
            <a:extLst>
              <a:ext uri="{FF2B5EF4-FFF2-40B4-BE49-F238E27FC236}">
                <a16:creationId xmlns:a16="http://schemas.microsoft.com/office/drawing/2014/main" id="{B4106EA5-DC43-4AD0-949F-618033D87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9382" y="720993"/>
            <a:ext cx="4047843" cy="404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020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9708C21-94A1-4722-87AF-9F94A6630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latin typeface="Eras Medium ITC" panose="020B0602030504020804" pitchFamily="34" charset="0"/>
              </a:rPr>
              <a:t>Pahuuden ytimessä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5D2F40F2-36FD-4DC9-A3B7-8562D77F5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81625" cy="4260850"/>
          </a:xfrm>
        </p:spPr>
        <p:txBody>
          <a:bodyPr>
            <a:normAutofit lnSpcReduction="10000"/>
          </a:bodyPr>
          <a:lstStyle/>
          <a:p>
            <a:r>
              <a:rPr lang="fi-FI" dirty="0">
                <a:latin typeface="Eras Medium ITC" panose="020B0602030504020804" pitchFamily="34" charset="0"/>
              </a:rPr>
              <a:t>Raiskaukset ovat yleisiä.</a:t>
            </a:r>
            <a:endParaRPr lang="fi-FI" b="0" dirty="0">
              <a:effectLst/>
              <a:latin typeface="Eras Medium ITC" panose="020B0602030504020804" pitchFamily="34" charset="0"/>
            </a:endParaRPr>
          </a:p>
          <a:p>
            <a:r>
              <a:rPr lang="fi-FI" dirty="0">
                <a:latin typeface="Eras Medium ITC" panose="020B0602030504020804" pitchFamily="34" charset="0"/>
              </a:rPr>
              <a:t>Joukkoraiskaus: jopa 20 koirasta yhtä naarasta kohden.</a:t>
            </a:r>
          </a:p>
          <a:p>
            <a:pPr lvl="1"/>
            <a:r>
              <a:rPr lang="fi-FI" dirty="0">
                <a:latin typeface="Eras Medium ITC" panose="020B0602030504020804" pitchFamily="34" charset="0"/>
              </a:rPr>
              <a:t>”Naaras ei </a:t>
            </a:r>
            <a:r>
              <a:rPr lang="fi-FI" b="1" dirty="0">
                <a:latin typeface="Eras Medium ITC" panose="020B0602030504020804" pitchFamily="34" charset="0"/>
              </a:rPr>
              <a:t>yleensä</a:t>
            </a:r>
            <a:r>
              <a:rPr lang="fi-FI" dirty="0">
                <a:latin typeface="Eras Medium ITC" panose="020B0602030504020804" pitchFamily="34" charset="0"/>
              </a:rPr>
              <a:t> huku tässä sorsien joukkoraiskauksessa.” – BirdLife Suomi ry:n suojelu- ja tutkimusjohtaja Teemu Lehtiniemi</a:t>
            </a:r>
            <a:endParaRPr lang="fi-FI" b="0" dirty="0">
              <a:effectLst/>
              <a:latin typeface="Eras Medium ITC" panose="020B0602030504020804" pitchFamily="34" charset="0"/>
            </a:endParaRPr>
          </a:p>
          <a:p>
            <a:r>
              <a:rPr lang="fi-FI" dirty="0">
                <a:latin typeface="Eras Medium ITC" panose="020B0602030504020804" pitchFamily="34" charset="0"/>
              </a:rPr>
              <a:t>Raiskauslentueet.</a:t>
            </a:r>
          </a:p>
          <a:p>
            <a:r>
              <a:rPr lang="fi-FI" dirty="0">
                <a:latin typeface="Eras Medium ITC" panose="020B0602030504020804" pitchFamily="34" charset="0"/>
              </a:rPr>
              <a:t>Myös nekrofilia on juttu. </a:t>
            </a:r>
            <a:r>
              <a:rPr lang="fi-FI">
                <a:latin typeface="Eras Medium ITC" panose="020B0602030504020804" pitchFamily="34" charset="0"/>
              </a:rPr>
              <a:t>Eikä muullakaan </a:t>
            </a:r>
            <a:r>
              <a:rPr lang="fi-FI" dirty="0">
                <a:latin typeface="Eras Medium ITC" panose="020B0602030504020804" pitchFamily="34" charset="0"/>
              </a:rPr>
              <a:t>ole niin väliä.</a:t>
            </a:r>
            <a:endParaRPr lang="fi-FI" b="0" dirty="0">
              <a:effectLst/>
              <a:latin typeface="Eras Medium ITC" panose="020B0602030504020804" pitchFamily="34" charset="0"/>
            </a:endParaRPr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010E340E-37EC-4051-BF74-2138621250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6021" y="1933575"/>
            <a:ext cx="5185596" cy="3248025"/>
          </a:xfrm>
          <a:prstGeom prst="rect">
            <a:avLst/>
          </a:prstGeom>
        </p:spPr>
      </p:pic>
      <p:sp>
        <p:nvSpPr>
          <p:cNvPr id="5" name="Tekstiruutu 4">
            <a:extLst>
              <a:ext uri="{FF2B5EF4-FFF2-40B4-BE49-F238E27FC236}">
                <a16:creationId xmlns:a16="http://schemas.microsoft.com/office/drawing/2014/main" id="{4B7B2271-9F23-4F5D-A7C1-8491FF531D5A}"/>
              </a:ext>
            </a:extLst>
          </p:cNvPr>
          <p:cNvSpPr txBox="1"/>
          <p:nvPr/>
        </p:nvSpPr>
        <p:spPr>
          <a:xfrm>
            <a:off x="6316021" y="5181600"/>
            <a:ext cx="440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latin typeface="Calisto MT" panose="02040603050505030304" pitchFamily="18" charset="0"/>
              </a:rPr>
              <a:t>Kuva: Kalle Heikkinen / Yle</a:t>
            </a:r>
          </a:p>
        </p:txBody>
      </p:sp>
    </p:spTree>
    <p:extLst>
      <p:ext uri="{BB962C8B-B14F-4D97-AF65-F5344CB8AC3E}">
        <p14:creationId xmlns:p14="http://schemas.microsoft.com/office/powerpoint/2010/main" val="1935483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E04827B-2988-42ED-BCF8-0DADDA862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499"/>
          </a:xfrm>
        </p:spPr>
        <p:txBody>
          <a:bodyPr/>
          <a:lstStyle/>
          <a:p>
            <a:r>
              <a:rPr lang="fi-FI" dirty="0">
                <a:latin typeface="Eras Medium ITC" panose="020B0602030504020804" pitchFamily="34" charset="0"/>
              </a:rPr>
              <a:t>Sorsan penis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A69C1B72-6A84-46B6-A8D1-EB8D71917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2939"/>
            <a:ext cx="10830737" cy="3019036"/>
          </a:xfrm>
        </p:spPr>
        <p:txBody>
          <a:bodyPr>
            <a:normAutofit/>
          </a:bodyPr>
          <a:lstStyle/>
          <a:p>
            <a:r>
              <a:rPr lang="fi-FI" sz="2400" dirty="0">
                <a:latin typeface="Eras Medium ITC" panose="020B0602030504020804" pitchFamily="34" charset="0"/>
              </a:rPr>
              <a:t>Vain noin kolmella prosentilla maailman linnuista on penis. Sorsat kuuluvat tähän vähemmistöön.</a:t>
            </a:r>
            <a:endParaRPr lang="fi-FI" sz="2400" b="0" dirty="0">
              <a:effectLst/>
              <a:latin typeface="Eras Medium ITC" panose="020B0602030504020804" pitchFamily="34" charset="0"/>
            </a:endParaRPr>
          </a:p>
          <a:p>
            <a:r>
              <a:rPr lang="fi-FI" sz="2400" dirty="0">
                <a:latin typeface="Eras Medium ITC" panose="020B0602030504020804" pitchFamily="34" charset="0"/>
              </a:rPr>
              <a:t>Erityisen kunnioitettava on </a:t>
            </a:r>
            <a:r>
              <a:rPr lang="fi-FI" sz="2400" dirty="0" err="1">
                <a:latin typeface="Eras Medium ITC" panose="020B0602030504020804" pitchFamily="34" charset="0"/>
              </a:rPr>
              <a:t>argentiinankuparisorsa</a:t>
            </a:r>
            <a:r>
              <a:rPr lang="fi-FI" sz="2400" dirty="0">
                <a:latin typeface="Eras Medium ITC" panose="020B0602030504020804" pitchFamily="34" charset="0"/>
              </a:rPr>
              <a:t>, jonka penis on jopa yhtä pitkä kuin linnun ruumis kokonaisuudessaan (suhteellisesti pisin selkärankaisten joukossa). Vaatimattomammillakin lajeilla noin kolmasosa ruumiista, eli suunnilleen 20 cm.</a:t>
            </a:r>
            <a:endParaRPr lang="fi-FI" sz="2400" b="0" dirty="0">
              <a:effectLst/>
              <a:latin typeface="Eras Medium ITC" panose="020B0602030504020804" pitchFamily="34" charset="0"/>
            </a:endParaRPr>
          </a:p>
        </p:txBody>
      </p:sp>
      <p:pic>
        <p:nvPicPr>
          <p:cNvPr id="5" name="Kuva 4" descr="Kuva, joka sisältää kohteen eläin, aukaisin, lintu, pöytä&#10;&#10;Kuvaus luotu automaattisesti">
            <a:extLst>
              <a:ext uri="{FF2B5EF4-FFF2-40B4-BE49-F238E27FC236}">
                <a16:creationId xmlns:a16="http://schemas.microsoft.com/office/drawing/2014/main" id="{DE7522A9-2A17-4604-A1E5-FCD5D777D3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76" y="3580753"/>
            <a:ext cx="3154399" cy="2790824"/>
          </a:xfrm>
          <a:prstGeom prst="rect">
            <a:avLst/>
          </a:prstGeom>
        </p:spPr>
      </p:pic>
      <p:sp>
        <p:nvSpPr>
          <p:cNvPr id="9" name="Tekstiruutu 8">
            <a:extLst>
              <a:ext uri="{FF2B5EF4-FFF2-40B4-BE49-F238E27FC236}">
                <a16:creationId xmlns:a16="http://schemas.microsoft.com/office/drawing/2014/main" id="{1B9994FA-4974-4EC5-ABC6-0F7E5C6C77A4}"/>
              </a:ext>
            </a:extLst>
          </p:cNvPr>
          <p:cNvSpPr txBox="1"/>
          <p:nvPr/>
        </p:nvSpPr>
        <p:spPr>
          <a:xfrm>
            <a:off x="838200" y="4663261"/>
            <a:ext cx="66449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800" dirty="0">
                <a:latin typeface="Eras Medium ITC" panose="020B0602030504020804" pitchFamily="34" charset="0"/>
              </a:rPr>
              <a:t>Outoa ei kuitenkaan ole koko, vaan malli: sorsan penis on kierteinen kuin korkkiruuvi.</a:t>
            </a:r>
          </a:p>
        </p:txBody>
      </p:sp>
    </p:spTree>
    <p:extLst>
      <p:ext uri="{BB962C8B-B14F-4D97-AF65-F5344CB8AC3E}">
        <p14:creationId xmlns:p14="http://schemas.microsoft.com/office/powerpoint/2010/main" val="131453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DD049C9-DB96-441F-94F8-9844258CC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>
            <a:normAutofit/>
          </a:bodyPr>
          <a:lstStyle/>
          <a:p>
            <a:r>
              <a:rPr lang="fi-FI" dirty="0">
                <a:latin typeface="Eras Medium ITC" panose="020B0602030504020804" pitchFamily="34" charset="0"/>
                <a:ea typeface="Batang" panose="020B0503020000020004" pitchFamily="18" charset="-127"/>
                <a:cs typeface="Biome Light" panose="020B0502040204020203" pitchFamily="34" charset="0"/>
              </a:rPr>
              <a:t>Miten se toimii?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854E0B3-E697-4BBB-806F-ACAE447CF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79018"/>
            <a:ext cx="5314543" cy="3375920"/>
          </a:xfrm>
        </p:spPr>
        <p:txBody>
          <a:bodyPr anchor="t">
            <a:normAutofit fontScale="85000" lnSpcReduction="20000"/>
          </a:bodyPr>
          <a:lstStyle/>
          <a:p>
            <a:r>
              <a:rPr lang="fi-FI" sz="3000" dirty="0">
                <a:latin typeface="Eras Medium ITC" panose="020B0602030504020804" pitchFamily="34" charset="0"/>
              </a:rPr>
              <a:t>Täysi erektio noin puolessa sekunnissa.</a:t>
            </a:r>
          </a:p>
          <a:p>
            <a:pPr lvl="1"/>
            <a:r>
              <a:rPr lang="fi-FI" sz="2600" dirty="0">
                <a:latin typeface="Eras Medium ITC" panose="020B0602030504020804" pitchFamily="34" charset="0"/>
              </a:rPr>
              <a:t>”</a:t>
            </a:r>
            <a:r>
              <a:rPr lang="fi-FI" sz="2600" dirty="0" err="1">
                <a:latin typeface="Eras Medium ITC" panose="020B0602030504020804" pitchFamily="34" charset="0"/>
              </a:rPr>
              <a:t>Explosive</a:t>
            </a:r>
            <a:r>
              <a:rPr lang="fi-FI" sz="2600" dirty="0">
                <a:latin typeface="Eras Medium ITC" panose="020B0602030504020804" pitchFamily="34" charset="0"/>
              </a:rPr>
              <a:t>.” - Yalen tutkijatiimi, joka ensi kertaa videoi sorsan erektion.</a:t>
            </a:r>
          </a:p>
          <a:p>
            <a:r>
              <a:rPr lang="fi-FI" sz="3000" dirty="0">
                <a:latin typeface="Eras Medium ITC" panose="020B0602030504020804" pitchFamily="34" charset="0"/>
              </a:rPr>
              <a:t>Erektio suoraan vaginaan.</a:t>
            </a:r>
          </a:p>
          <a:p>
            <a:r>
              <a:rPr lang="fi-FI" sz="3000" dirty="0">
                <a:latin typeface="Eras Medium ITC" panose="020B0602030504020804" pitchFamily="34" charset="0"/>
              </a:rPr>
              <a:t>Muotoiltu poistamaan edellisten koiraiden siemennesteen.</a:t>
            </a:r>
          </a:p>
          <a:p>
            <a:r>
              <a:rPr lang="fi-FI" sz="3000" dirty="0">
                <a:latin typeface="Eras Medium ITC" panose="020B0602030504020804" pitchFamily="34" charset="0"/>
              </a:rPr>
              <a:t>Siemenneste ei tule peniksen sisältä, vaan kulkee ulkosyrjässä olevaa uraa pitkin.</a:t>
            </a:r>
            <a:endParaRPr lang="fi-FI" sz="3000" b="0" dirty="0">
              <a:effectLst/>
              <a:latin typeface="Eras Medium ITC" panose="020B0602030504020804" pitchFamily="34" charset="0"/>
            </a:endParaRPr>
          </a:p>
          <a:p>
            <a:endParaRPr lang="fi-FI" sz="1800" dirty="0"/>
          </a:p>
        </p:txBody>
      </p:sp>
      <p:sp>
        <p:nvSpPr>
          <p:cNvPr id="17" name="Freeform: Shape 14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Kuva 4" descr="Kuva, joka sisältää kohteen sisä, pöytä, istuminen, viini&#10;&#10;Kuvaus luotu automaattisesti">
            <a:extLst>
              <a:ext uri="{FF2B5EF4-FFF2-40B4-BE49-F238E27FC236}">
                <a16:creationId xmlns:a16="http://schemas.microsoft.com/office/drawing/2014/main" id="{80B3CFB7-C1B6-4ACC-89B3-C9A90EED70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07" b="-1"/>
          <a:stretch/>
        </p:blipFill>
        <p:spPr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283552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CDFEA50-E212-4B55-BAE4-0F9DF8293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>
                <a:latin typeface="Eras Medium ITC" panose="020B0602030504020804" pitchFamily="34" charset="0"/>
              </a:rPr>
              <a:t>Samaan aikaan toisaalla</a:t>
            </a:r>
            <a:endParaRPr lang="fi-FI" dirty="0">
              <a:latin typeface="Eras Medium ITC" panose="020B0602030504020804" pitchFamily="34" charset="0"/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A57D2D50-6508-4235-84FC-B609A52B5F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92500" lnSpcReduction="20000"/>
          </a:bodyPr>
          <a:lstStyle/>
          <a:p>
            <a:r>
              <a:rPr lang="fi-FI" dirty="0">
                <a:latin typeface="Eras Medium ITC" panose="020B0602030504020804" pitchFamily="34" charset="0"/>
              </a:rPr>
              <a:t>”Yhdysvaltain kongressiedustaja Todd Akin totesi elokuussa 2012, että jos nainen oikeasti raiskataan, hänen kehonsa pystyy estämään raskauden. Olen henkilökohtaisesti melko vakuuttunut, että Akin sekoitti ihmiset sorsiin.” – Nina Niskanen, Nörttitytöt</a:t>
            </a:r>
          </a:p>
          <a:p>
            <a:r>
              <a:rPr lang="fi-FI" dirty="0">
                <a:latin typeface="Eras Medium ITC" panose="020B0602030504020804" pitchFamily="34" charset="0"/>
              </a:rPr>
              <a:t>Vaikka noin kolmasosa parittelusta on raiskauksia, vain noin 2 % hedelmöittyneistä munista on seurausta raiskauksista.</a:t>
            </a:r>
          </a:p>
          <a:p>
            <a:r>
              <a:rPr lang="fi-FI" dirty="0">
                <a:latin typeface="Eras Medium ITC" panose="020B0602030504020804" pitchFamily="34" charset="0"/>
              </a:rPr>
              <a:t>Sorsan emätin on:</a:t>
            </a:r>
          </a:p>
          <a:p>
            <a:pPr lvl="1"/>
            <a:r>
              <a:rPr lang="fi-FI" dirty="0">
                <a:latin typeface="Eras Medium ITC" panose="020B0602030504020804" pitchFamily="34" charset="0"/>
              </a:rPr>
              <a:t>korkkiruuvi vastakkaiseen suuntaan (kierteitä </a:t>
            </a:r>
            <a:r>
              <a:rPr lang="fi-FI" dirty="0" err="1">
                <a:latin typeface="Eras Medium ITC" panose="020B0602030504020804" pitchFamily="34" charset="0"/>
              </a:rPr>
              <a:t>max</a:t>
            </a:r>
            <a:r>
              <a:rPr lang="fi-FI" dirty="0">
                <a:latin typeface="Eras Medium ITC" panose="020B0602030504020804" pitchFamily="34" charset="0"/>
              </a:rPr>
              <a:t> 8)</a:t>
            </a:r>
          </a:p>
          <a:p>
            <a:pPr lvl="1"/>
            <a:r>
              <a:rPr lang="fi-FI" dirty="0">
                <a:latin typeface="Eras Medium ITC" panose="020B0602030504020804" pitchFamily="34" charset="0"/>
              </a:rPr>
              <a:t>sokkelo, johon kuuluu useita umpikujia (</a:t>
            </a:r>
            <a:r>
              <a:rPr lang="fi-FI" dirty="0" err="1">
                <a:latin typeface="Eras Medium ITC" panose="020B0602030504020804" pitchFamily="34" charset="0"/>
              </a:rPr>
              <a:t>max</a:t>
            </a:r>
            <a:r>
              <a:rPr lang="fi-FI" dirty="0">
                <a:latin typeface="Eras Medium ITC" panose="020B0602030504020804" pitchFamily="34" charset="0"/>
              </a:rPr>
              <a:t> 3).</a:t>
            </a:r>
          </a:p>
          <a:p>
            <a:r>
              <a:rPr lang="fi-FI" dirty="0">
                <a:latin typeface="Eras Medium ITC" panose="020B0602030504020804" pitchFamily="34" charset="0"/>
              </a:rPr>
              <a:t>Sorsanaaras voi lihaksiaan kiristämällä tiukentaa emättimen kierrettä, jotta koirassorsan penis ei pääse laajenemaan täyteen mittaansa, ja vastaavasti rentouttaa lihakset, kun vastaan tulee joku ystävällisesti luvan kysynyt.</a:t>
            </a:r>
          </a:p>
        </p:txBody>
      </p:sp>
    </p:spTree>
    <p:extLst>
      <p:ext uri="{BB962C8B-B14F-4D97-AF65-F5344CB8AC3E}">
        <p14:creationId xmlns:p14="http://schemas.microsoft.com/office/powerpoint/2010/main" val="2294310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D85BDA7-6B8F-4F64-B5D5-B9A325CDB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07" y="640081"/>
            <a:ext cx="3377183" cy="3681976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…</a:t>
            </a:r>
            <a:r>
              <a:rPr lang="en-US" dirty="0">
                <a:latin typeface="Eras Medium ITC" panose="020B0602030504020804" pitchFamily="34" charset="0"/>
              </a:rPr>
              <a:t>ja </a:t>
            </a:r>
            <a:r>
              <a:rPr lang="en-US" dirty="0" err="1">
                <a:latin typeface="Eras Medium ITC" panose="020B0602030504020804" pitchFamily="34" charset="0"/>
              </a:rPr>
              <a:t>suunnilleen</a:t>
            </a:r>
            <a:r>
              <a:rPr lang="en-US" dirty="0">
                <a:latin typeface="Eras Medium ITC" panose="020B0602030504020804" pitchFamily="34" charset="0"/>
              </a:rPr>
              <a:t> </a:t>
            </a:r>
            <a:r>
              <a:rPr lang="en-US" dirty="0" err="1">
                <a:latin typeface="Eras Medium ITC" panose="020B0602030504020804" pitchFamily="34" charset="0"/>
              </a:rPr>
              <a:t>tältä</a:t>
            </a:r>
            <a:r>
              <a:rPr lang="en-US" dirty="0">
                <a:latin typeface="Eras Medium ITC" panose="020B0602030504020804" pitchFamily="34" charset="0"/>
              </a:rPr>
              <a:t> se </a:t>
            </a:r>
            <a:r>
              <a:rPr lang="en-US" dirty="0" err="1">
                <a:latin typeface="Eras Medium ITC" panose="020B0602030504020804" pitchFamily="34" charset="0"/>
              </a:rPr>
              <a:t>näyttää</a:t>
            </a:r>
            <a:endParaRPr lang="en-US" dirty="0">
              <a:latin typeface="Eras Medium ITC" panose="020B0602030504020804" pitchFamily="34" charset="0"/>
            </a:endParaRPr>
          </a:p>
        </p:txBody>
      </p:sp>
      <p:pic>
        <p:nvPicPr>
          <p:cNvPr id="5" name="Sisällön paikkamerkki 4">
            <a:extLst>
              <a:ext uri="{FF2B5EF4-FFF2-40B4-BE49-F238E27FC236}">
                <a16:creationId xmlns:a16="http://schemas.microsoft.com/office/drawing/2014/main" id="{C7AB42E1-0CD7-423A-9972-41A9D4FA11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1" r="6905"/>
          <a:stretch/>
        </p:blipFill>
        <p:spPr>
          <a:xfrm>
            <a:off x="4002989" y="0"/>
            <a:ext cx="7537704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864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56CD28D-D47F-4F2B-A55E-758A6AE18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latin typeface="Eras Medium ITC" panose="020B0602030504020804" pitchFamily="34" charset="0"/>
              </a:rPr>
              <a:t>Lähteet: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AE6C5A4F-0BF7-46BF-B5B5-B8CB5DEBE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fi-FI" sz="3300" dirty="0">
                <a:latin typeface="Eras Medium ITC" panose="020B0602030504020804" pitchFamily="34" charset="0"/>
              </a:rPr>
              <a:t>Hanna</a:t>
            </a:r>
          </a:p>
          <a:p>
            <a:r>
              <a:rPr lang="fi-FI" sz="3300" dirty="0" err="1">
                <a:latin typeface="Eras Medium ITC" panose="020B0602030504020804" pitchFamily="34" charset="0"/>
              </a:rPr>
              <a:t>Animalogic</a:t>
            </a:r>
            <a:r>
              <a:rPr lang="fi-FI" sz="3300" dirty="0">
                <a:latin typeface="Eras Medium ITC" panose="020B0602030504020804" pitchFamily="34" charset="0"/>
              </a:rPr>
              <a:t>: </a:t>
            </a:r>
            <a:r>
              <a:rPr lang="fi-FI" sz="3300" dirty="0" err="1">
                <a:latin typeface="Eras Medium ITC" panose="020B0602030504020804" pitchFamily="34" charset="0"/>
              </a:rPr>
              <a:t>The</a:t>
            </a:r>
            <a:r>
              <a:rPr lang="fi-FI" sz="3300" dirty="0">
                <a:latin typeface="Eras Medium ITC" panose="020B0602030504020804" pitchFamily="34" charset="0"/>
              </a:rPr>
              <a:t> </a:t>
            </a:r>
            <a:r>
              <a:rPr lang="fi-FI" sz="3300" dirty="0" err="1">
                <a:latin typeface="Eras Medium ITC" panose="020B0602030504020804" pitchFamily="34" charset="0"/>
              </a:rPr>
              <a:t>Explosive</a:t>
            </a:r>
            <a:r>
              <a:rPr lang="fi-FI" sz="3300" dirty="0">
                <a:latin typeface="Eras Medium ITC" panose="020B0602030504020804" pitchFamily="34" charset="0"/>
              </a:rPr>
              <a:t> Sex Life of </a:t>
            </a:r>
            <a:r>
              <a:rPr lang="fi-FI" sz="3300" dirty="0" err="1">
                <a:latin typeface="Eras Medium ITC" panose="020B0602030504020804" pitchFamily="34" charset="0"/>
              </a:rPr>
              <a:t>the</a:t>
            </a:r>
            <a:r>
              <a:rPr lang="fi-FI" sz="3300" dirty="0">
                <a:latin typeface="Eras Medium ITC" panose="020B0602030504020804" pitchFamily="34" charset="0"/>
              </a:rPr>
              <a:t> </a:t>
            </a:r>
            <a:r>
              <a:rPr lang="fi-FI" sz="3300" dirty="0" err="1">
                <a:latin typeface="Eras Medium ITC" panose="020B0602030504020804" pitchFamily="34" charset="0"/>
              </a:rPr>
              <a:t>Duck</a:t>
            </a:r>
            <a:r>
              <a:rPr lang="fi-FI" sz="3300" dirty="0">
                <a:latin typeface="Eras Medium ITC" panose="020B0602030504020804" pitchFamily="34" charset="0"/>
              </a:rPr>
              <a:t>. </a:t>
            </a:r>
            <a:r>
              <a:rPr lang="fi-FI" sz="3300" dirty="0" err="1">
                <a:latin typeface="Eras Medium ITC" panose="020B0602030504020804" pitchFamily="34" charset="0"/>
              </a:rPr>
              <a:t>Youtube</a:t>
            </a:r>
            <a:r>
              <a:rPr lang="fi-FI" sz="3300" dirty="0">
                <a:latin typeface="Eras Medium ITC" panose="020B0602030504020804" pitchFamily="34" charset="0"/>
              </a:rPr>
              <a:t>: </a:t>
            </a:r>
            <a:r>
              <a:rPr lang="fi-FI" sz="3300" u="sng" dirty="0">
                <a:latin typeface="Eras Medium ITC" panose="020B0602030504020804" pitchFamily="34" charset="0"/>
                <a:hlinkClick r:id="rId2"/>
              </a:rPr>
              <a:t>https://www.youtube.com/watch?v=l0EbkDNKN-E</a:t>
            </a:r>
            <a:r>
              <a:rPr lang="fi-FI" sz="3300" u="sng" dirty="0">
                <a:latin typeface="Eras Medium ITC" panose="020B0602030504020804" pitchFamily="34" charset="0"/>
              </a:rPr>
              <a:t>.</a:t>
            </a:r>
            <a:endParaRPr lang="fi-FI" sz="3300" dirty="0">
              <a:latin typeface="Eras Medium ITC" panose="020B0602030504020804" pitchFamily="34" charset="0"/>
            </a:endParaRPr>
          </a:p>
          <a:p>
            <a:r>
              <a:rPr lang="fi-FI" sz="3300" dirty="0">
                <a:latin typeface="Eras Medium ITC" panose="020B0602030504020804" pitchFamily="34" charset="0"/>
              </a:rPr>
              <a:t>Patricia L.R. </a:t>
            </a:r>
            <a:r>
              <a:rPr lang="fi-FI" sz="3300" dirty="0" err="1">
                <a:latin typeface="Eras Medium ITC" panose="020B0602030504020804" pitchFamily="34" charset="0"/>
              </a:rPr>
              <a:t>Brennan</a:t>
            </a:r>
            <a:r>
              <a:rPr lang="fi-FI" sz="3300" dirty="0">
                <a:latin typeface="Eras Medium ITC" panose="020B0602030504020804" pitchFamily="34" charset="0"/>
              </a:rPr>
              <a:t>, Richard O. </a:t>
            </a:r>
            <a:r>
              <a:rPr lang="fi-FI" sz="3300" dirty="0" err="1">
                <a:latin typeface="Eras Medium ITC" panose="020B0602030504020804" pitchFamily="34" charset="0"/>
              </a:rPr>
              <a:t>Prum</a:t>
            </a:r>
            <a:r>
              <a:rPr lang="fi-FI" sz="3300" dirty="0">
                <a:latin typeface="Eras Medium ITC" panose="020B0602030504020804" pitchFamily="34" charset="0"/>
              </a:rPr>
              <a:t>, Kevin G. </a:t>
            </a:r>
            <a:r>
              <a:rPr lang="fi-FI" sz="3300" dirty="0" err="1">
                <a:latin typeface="Eras Medium ITC" panose="020B0602030504020804" pitchFamily="34" charset="0"/>
              </a:rPr>
              <a:t>McCracken</a:t>
            </a:r>
            <a:r>
              <a:rPr lang="fi-FI" sz="3300" dirty="0">
                <a:latin typeface="Eras Medium ITC" panose="020B0602030504020804" pitchFamily="34" charset="0"/>
              </a:rPr>
              <a:t>, Michael D. </a:t>
            </a:r>
            <a:r>
              <a:rPr lang="fi-FI" sz="3300" dirty="0" err="1">
                <a:latin typeface="Eras Medium ITC" panose="020B0602030504020804" pitchFamily="34" charset="0"/>
              </a:rPr>
              <a:t>Sorenson</a:t>
            </a:r>
            <a:r>
              <a:rPr lang="fi-FI" sz="3300" dirty="0">
                <a:latin typeface="Eras Medium ITC" panose="020B0602030504020804" pitchFamily="34" charset="0"/>
              </a:rPr>
              <a:t>, Robert E. Wilson, Tim R. </a:t>
            </a:r>
            <a:r>
              <a:rPr lang="fi-FI" sz="3300" dirty="0" err="1">
                <a:latin typeface="Eras Medium ITC" panose="020B0602030504020804" pitchFamily="34" charset="0"/>
              </a:rPr>
              <a:t>Birkhead</a:t>
            </a:r>
            <a:r>
              <a:rPr lang="fi-FI" sz="3300" dirty="0">
                <a:latin typeface="Eras Medium ITC" panose="020B0602030504020804" pitchFamily="34" charset="0"/>
              </a:rPr>
              <a:t>: </a:t>
            </a:r>
            <a:r>
              <a:rPr lang="fi-FI" sz="3300" dirty="0" err="1">
                <a:latin typeface="Eras Medium ITC" panose="020B0602030504020804" pitchFamily="34" charset="0"/>
              </a:rPr>
              <a:t>Coevolution</a:t>
            </a:r>
            <a:r>
              <a:rPr lang="fi-FI" sz="3300" dirty="0">
                <a:latin typeface="Eras Medium ITC" panose="020B0602030504020804" pitchFamily="34" charset="0"/>
              </a:rPr>
              <a:t> of Male and </a:t>
            </a:r>
            <a:r>
              <a:rPr lang="fi-FI" sz="3300" dirty="0" err="1">
                <a:latin typeface="Eras Medium ITC" panose="020B0602030504020804" pitchFamily="34" charset="0"/>
              </a:rPr>
              <a:t>Female</a:t>
            </a:r>
            <a:r>
              <a:rPr lang="fi-FI" sz="3300" dirty="0">
                <a:latin typeface="Eras Medium ITC" panose="020B0602030504020804" pitchFamily="34" charset="0"/>
              </a:rPr>
              <a:t> </a:t>
            </a:r>
            <a:r>
              <a:rPr lang="fi-FI" sz="3300" dirty="0" err="1">
                <a:latin typeface="Eras Medium ITC" panose="020B0602030504020804" pitchFamily="34" charset="0"/>
              </a:rPr>
              <a:t>Genital</a:t>
            </a:r>
            <a:r>
              <a:rPr lang="fi-FI" sz="3300" dirty="0">
                <a:latin typeface="Eras Medium ITC" panose="020B0602030504020804" pitchFamily="34" charset="0"/>
              </a:rPr>
              <a:t> </a:t>
            </a:r>
            <a:r>
              <a:rPr lang="fi-FI" sz="3300" dirty="0" err="1">
                <a:latin typeface="Eras Medium ITC" panose="020B0602030504020804" pitchFamily="34" charset="0"/>
              </a:rPr>
              <a:t>Morphology</a:t>
            </a:r>
            <a:r>
              <a:rPr lang="fi-FI" sz="3300" dirty="0">
                <a:latin typeface="Eras Medium ITC" panose="020B0602030504020804" pitchFamily="34" charset="0"/>
              </a:rPr>
              <a:t> in </a:t>
            </a:r>
            <a:r>
              <a:rPr lang="fi-FI" sz="3300" dirty="0" err="1">
                <a:latin typeface="Eras Medium ITC" panose="020B0602030504020804" pitchFamily="34" charset="0"/>
              </a:rPr>
              <a:t>Waterfowl</a:t>
            </a:r>
            <a:r>
              <a:rPr lang="fi-FI" sz="3300" dirty="0">
                <a:latin typeface="Eras Medium ITC" panose="020B0602030504020804" pitchFamily="34" charset="0"/>
              </a:rPr>
              <a:t>. – PLOS ONE: </a:t>
            </a:r>
            <a:r>
              <a:rPr lang="fi-FI" sz="3300" u="sng" dirty="0">
                <a:latin typeface="Eras Medium ITC" panose="020B0602030504020804" pitchFamily="34" charset="0"/>
                <a:hlinkClick r:id="rId3"/>
              </a:rPr>
              <a:t>https://journals.plos.org/plosone/article?id=10.1371/journal.pone.0000418</a:t>
            </a:r>
            <a:r>
              <a:rPr lang="fi-FI" sz="3300" u="sng" dirty="0">
                <a:latin typeface="Eras Medium ITC" panose="020B0602030504020804" pitchFamily="34" charset="0"/>
              </a:rPr>
              <a:t>.</a:t>
            </a:r>
            <a:endParaRPr lang="fi-FI" sz="3300" dirty="0">
              <a:latin typeface="Eras Medium ITC" panose="020B0602030504020804" pitchFamily="34" charset="0"/>
            </a:endParaRPr>
          </a:p>
          <a:p>
            <a:r>
              <a:rPr lang="fi-FI" sz="3300" dirty="0">
                <a:latin typeface="Eras Medium ITC" panose="020B0602030504020804" pitchFamily="34" charset="0"/>
              </a:rPr>
              <a:t>Nina Niskanen: Ankkojen Kammottavan Kiinnostava Seksielämä. – Nörttitytöt: </a:t>
            </a:r>
            <a:r>
              <a:rPr lang="fi-FI" sz="3300" u="sng" dirty="0">
                <a:latin typeface="Eras Medium ITC" panose="020B0602030504020804" pitchFamily="34" charset="0"/>
                <a:hlinkClick r:id="rId4"/>
              </a:rPr>
              <a:t>https://geekgirls.fi/wp/blog/2013/03/11/ankkojen-kammottavan-kiinnostava-seksielama/</a:t>
            </a:r>
            <a:r>
              <a:rPr lang="fi-FI" sz="3300" u="sng" dirty="0">
                <a:latin typeface="Eras Medium ITC" panose="020B0602030504020804" pitchFamily="34" charset="0"/>
              </a:rPr>
              <a:t>.</a:t>
            </a:r>
            <a:endParaRPr lang="fi-FI" sz="3300" dirty="0">
              <a:latin typeface="Eras Medium ITC" panose="020B0602030504020804" pitchFamily="34" charset="0"/>
            </a:endParaRPr>
          </a:p>
          <a:p>
            <a:r>
              <a:rPr lang="fi-FI" sz="3300" dirty="0">
                <a:latin typeface="Eras Medium ITC" panose="020B0602030504020804" pitchFamily="34" charset="0"/>
              </a:rPr>
              <a:t>Lars Thomas: Kilpavarustelu tuotti sorsalle ennätyssiittimen. – Tieteen kuvalehti: </a:t>
            </a:r>
            <a:r>
              <a:rPr lang="fi-FI" sz="3300" u="sng" dirty="0">
                <a:latin typeface="Eras Medium ITC" panose="020B0602030504020804" pitchFamily="34" charset="0"/>
                <a:hlinkClick r:id="rId5"/>
              </a:rPr>
              <a:t>https://tieku.fi/elaimet/lisaantyminen/kilpavarustelu-tuotti-sorsalle-ennatyssiittimen-9492290a9c6ab8cd82e90aeaf8ab6a02de16c6f7</a:t>
            </a:r>
            <a:r>
              <a:rPr lang="fi-FI" sz="3300" u="sng" dirty="0">
                <a:latin typeface="Eras Medium ITC" panose="020B0602030504020804" pitchFamily="34" charset="0"/>
              </a:rPr>
              <a:t>.</a:t>
            </a:r>
            <a:endParaRPr lang="fi-FI" sz="3300" dirty="0">
              <a:latin typeface="Eras Medium ITC" panose="020B0602030504020804" pitchFamily="34" charset="0"/>
            </a:endParaRPr>
          </a:p>
          <a:p>
            <a:r>
              <a:rPr lang="fi-FI" sz="3300" dirty="0">
                <a:latin typeface="Eras Medium ITC" panose="020B0602030504020804" pitchFamily="34" charset="0"/>
              </a:rPr>
              <a:t>Laura Tolonen: Naarassorsien kova kohtalo: jopa parikymmentä urosta yhden kimpussa. – Yle Uutiset: </a:t>
            </a:r>
            <a:r>
              <a:rPr lang="fi-FI" sz="3300" u="sng" dirty="0">
                <a:latin typeface="Eras Medium ITC" panose="020B0602030504020804" pitchFamily="34" charset="0"/>
                <a:hlinkClick r:id="rId6"/>
              </a:rPr>
              <a:t>https://yle.fi/uutiset/3-7946874</a:t>
            </a:r>
            <a:r>
              <a:rPr lang="fi-FI" sz="3300" u="sng" dirty="0">
                <a:latin typeface="Eras Medium ITC" panose="020B0602030504020804" pitchFamily="34" charset="0"/>
              </a:rPr>
              <a:t>.</a:t>
            </a:r>
            <a:endParaRPr lang="fi-FI" sz="3300" dirty="0">
              <a:latin typeface="Eras Medium ITC" panose="020B0602030504020804" pitchFamily="34" charset="0"/>
            </a:endParaRPr>
          </a:p>
          <a:p>
            <a:r>
              <a:rPr lang="fi-FI" sz="3300" dirty="0">
                <a:latin typeface="Eras Medium ITC" panose="020B0602030504020804" pitchFamily="34" charset="0"/>
              </a:rPr>
              <a:t>Yale News: Yale </a:t>
            </a:r>
            <a:r>
              <a:rPr lang="fi-FI" sz="3300" dirty="0" err="1">
                <a:latin typeface="Eras Medium ITC" panose="020B0602030504020804" pitchFamily="34" charset="0"/>
              </a:rPr>
              <a:t>Researchers</a:t>
            </a:r>
            <a:r>
              <a:rPr lang="fi-FI" sz="3300" dirty="0">
                <a:latin typeface="Eras Medium ITC" panose="020B0602030504020804" pitchFamily="34" charset="0"/>
              </a:rPr>
              <a:t> </a:t>
            </a:r>
            <a:r>
              <a:rPr lang="fi-FI" sz="3300" dirty="0" err="1">
                <a:latin typeface="Eras Medium ITC" panose="020B0602030504020804" pitchFamily="34" charset="0"/>
              </a:rPr>
              <a:t>Reveal</a:t>
            </a:r>
            <a:r>
              <a:rPr lang="fi-FI" sz="3300" dirty="0">
                <a:latin typeface="Eras Medium ITC" panose="020B0602030504020804" pitchFamily="34" charset="0"/>
              </a:rPr>
              <a:t> </a:t>
            </a:r>
            <a:r>
              <a:rPr lang="fi-FI" sz="3300" dirty="0" err="1">
                <a:latin typeface="Eras Medium ITC" panose="020B0602030504020804" pitchFamily="34" charset="0"/>
              </a:rPr>
              <a:t>Secrets</a:t>
            </a:r>
            <a:r>
              <a:rPr lang="fi-FI" sz="3300" dirty="0">
                <a:latin typeface="Eras Medium ITC" panose="020B0602030504020804" pitchFamily="34" charset="0"/>
              </a:rPr>
              <a:t> of </a:t>
            </a:r>
            <a:r>
              <a:rPr lang="fi-FI" sz="3300" dirty="0" err="1">
                <a:latin typeface="Eras Medium ITC" panose="020B0602030504020804" pitchFamily="34" charset="0"/>
              </a:rPr>
              <a:t>Duck</a:t>
            </a:r>
            <a:r>
              <a:rPr lang="fi-FI" sz="3300" dirty="0">
                <a:latin typeface="Eras Medium ITC" panose="020B0602030504020804" pitchFamily="34" charset="0"/>
              </a:rPr>
              <a:t> Sex: </a:t>
            </a:r>
            <a:r>
              <a:rPr lang="fi-FI" sz="3300" dirty="0" err="1">
                <a:latin typeface="Eras Medium ITC" panose="020B0602030504020804" pitchFamily="34" charset="0"/>
              </a:rPr>
              <a:t>It’s</a:t>
            </a:r>
            <a:r>
              <a:rPr lang="fi-FI" sz="3300" dirty="0">
                <a:latin typeface="Eras Medium ITC" panose="020B0602030504020804" pitchFamily="34" charset="0"/>
              </a:rPr>
              <a:t> </a:t>
            </a:r>
            <a:r>
              <a:rPr lang="fi-FI" sz="3300" dirty="0" err="1">
                <a:latin typeface="Eras Medium ITC" panose="020B0602030504020804" pitchFamily="34" charset="0"/>
              </a:rPr>
              <a:t>All</a:t>
            </a:r>
            <a:r>
              <a:rPr lang="fi-FI" sz="3300" dirty="0">
                <a:latin typeface="Eras Medium ITC" panose="020B0602030504020804" pitchFamily="34" charset="0"/>
              </a:rPr>
              <a:t> </a:t>
            </a:r>
            <a:r>
              <a:rPr lang="fi-FI" sz="3300" dirty="0" err="1">
                <a:latin typeface="Eras Medium ITC" panose="020B0602030504020804" pitchFamily="34" charset="0"/>
              </a:rPr>
              <a:t>Screwed</a:t>
            </a:r>
            <a:r>
              <a:rPr lang="fi-FI" sz="3300" dirty="0">
                <a:latin typeface="Eras Medium ITC" panose="020B0602030504020804" pitchFamily="34" charset="0"/>
              </a:rPr>
              <a:t> </a:t>
            </a:r>
            <a:r>
              <a:rPr lang="fi-FI" sz="3300" dirty="0" err="1">
                <a:latin typeface="Eras Medium ITC" panose="020B0602030504020804" pitchFamily="34" charset="0"/>
              </a:rPr>
              <a:t>Up</a:t>
            </a:r>
            <a:r>
              <a:rPr lang="fi-FI" sz="3300" dirty="0">
                <a:latin typeface="Eras Medium ITC" panose="020B0602030504020804" pitchFamily="34" charset="0"/>
              </a:rPr>
              <a:t>. – </a:t>
            </a:r>
            <a:r>
              <a:rPr lang="fi-FI" sz="3300" u="sng" dirty="0">
                <a:latin typeface="Eras Medium ITC" panose="020B0602030504020804" pitchFamily="34" charset="0"/>
                <a:hlinkClick r:id="rId7"/>
              </a:rPr>
              <a:t>https://news.yale.edu/2009/12/23/yale-researchers-reveal-secrets-duck-sex-it-s-all-screwed</a:t>
            </a:r>
            <a:r>
              <a:rPr lang="fi-FI" sz="3300" u="sng" dirty="0">
                <a:latin typeface="Eras Medium ITC" panose="020B0602030504020804" pitchFamily="34" charset="0"/>
              </a:rPr>
              <a:t>.</a:t>
            </a:r>
            <a:endParaRPr lang="fi-FI" sz="3300" dirty="0">
              <a:latin typeface="Eras Medium ITC" panose="020B0602030504020804" pitchFamily="34" charset="0"/>
            </a:endParaRPr>
          </a:p>
          <a:p>
            <a:r>
              <a:rPr lang="fi-FI" sz="3300" dirty="0" err="1">
                <a:latin typeface="Eras Medium ITC" panose="020B0602030504020804" pitchFamily="34" charset="0"/>
              </a:rPr>
              <a:t>Ed</a:t>
            </a:r>
            <a:r>
              <a:rPr lang="fi-FI" sz="3300" dirty="0">
                <a:latin typeface="Eras Medium ITC" panose="020B0602030504020804" pitchFamily="34" charset="0"/>
              </a:rPr>
              <a:t> Young: </a:t>
            </a:r>
            <a:r>
              <a:rPr lang="fi-FI" sz="3300" dirty="0" err="1">
                <a:latin typeface="Eras Medium ITC" panose="020B0602030504020804" pitchFamily="34" charset="0"/>
              </a:rPr>
              <a:t>Ballistic</a:t>
            </a:r>
            <a:r>
              <a:rPr lang="fi-FI" sz="3300" dirty="0">
                <a:latin typeface="Eras Medium ITC" panose="020B0602030504020804" pitchFamily="34" charset="0"/>
              </a:rPr>
              <a:t> </a:t>
            </a:r>
            <a:r>
              <a:rPr lang="fi-FI" sz="3300" dirty="0" err="1">
                <a:latin typeface="Eras Medium ITC" panose="020B0602030504020804" pitchFamily="34" charset="0"/>
              </a:rPr>
              <a:t>penises</a:t>
            </a:r>
            <a:r>
              <a:rPr lang="fi-FI" sz="3300" dirty="0">
                <a:latin typeface="Eras Medium ITC" panose="020B0602030504020804" pitchFamily="34" charset="0"/>
              </a:rPr>
              <a:t> and </a:t>
            </a:r>
            <a:r>
              <a:rPr lang="fi-FI" sz="3300" dirty="0" err="1">
                <a:latin typeface="Eras Medium ITC" panose="020B0602030504020804" pitchFamily="34" charset="0"/>
              </a:rPr>
              <a:t>corkscrew</a:t>
            </a:r>
            <a:r>
              <a:rPr lang="fi-FI" sz="3300" dirty="0">
                <a:latin typeface="Eras Medium ITC" panose="020B0602030504020804" pitchFamily="34" charset="0"/>
              </a:rPr>
              <a:t> </a:t>
            </a:r>
            <a:r>
              <a:rPr lang="fi-FI" sz="3300" dirty="0" err="1">
                <a:latin typeface="Eras Medium ITC" panose="020B0602030504020804" pitchFamily="34" charset="0"/>
              </a:rPr>
              <a:t>vaginas</a:t>
            </a:r>
            <a:r>
              <a:rPr lang="fi-FI" sz="3300" dirty="0">
                <a:latin typeface="Eras Medium ITC" panose="020B0602030504020804" pitchFamily="34" charset="0"/>
              </a:rPr>
              <a:t> - </a:t>
            </a:r>
            <a:r>
              <a:rPr lang="fi-FI" sz="3300" dirty="0" err="1">
                <a:latin typeface="Eras Medium ITC" panose="020B0602030504020804" pitchFamily="34" charset="0"/>
              </a:rPr>
              <a:t>the</a:t>
            </a:r>
            <a:r>
              <a:rPr lang="fi-FI" sz="3300" dirty="0">
                <a:latin typeface="Eras Medium ITC" panose="020B0602030504020804" pitchFamily="34" charset="0"/>
              </a:rPr>
              <a:t> </a:t>
            </a:r>
            <a:r>
              <a:rPr lang="fi-FI" sz="3300" dirty="0" err="1">
                <a:latin typeface="Eras Medium ITC" panose="020B0602030504020804" pitchFamily="34" charset="0"/>
              </a:rPr>
              <a:t>sexual</a:t>
            </a:r>
            <a:r>
              <a:rPr lang="fi-FI" sz="3300" dirty="0">
                <a:latin typeface="Eras Medium ITC" panose="020B0602030504020804" pitchFamily="34" charset="0"/>
              </a:rPr>
              <a:t> </a:t>
            </a:r>
            <a:r>
              <a:rPr lang="fi-FI" sz="3300" dirty="0" err="1">
                <a:latin typeface="Eras Medium ITC" panose="020B0602030504020804" pitchFamily="34" charset="0"/>
              </a:rPr>
              <a:t>battles</a:t>
            </a:r>
            <a:r>
              <a:rPr lang="fi-FI" sz="3300" dirty="0">
                <a:latin typeface="Eras Medium ITC" panose="020B0602030504020804" pitchFamily="34" charset="0"/>
              </a:rPr>
              <a:t> of </a:t>
            </a:r>
            <a:r>
              <a:rPr lang="fi-FI" sz="3300" dirty="0" err="1">
                <a:latin typeface="Eras Medium ITC" panose="020B0602030504020804" pitchFamily="34" charset="0"/>
              </a:rPr>
              <a:t>ducks</a:t>
            </a:r>
            <a:r>
              <a:rPr lang="fi-FI" sz="3300" dirty="0">
                <a:latin typeface="Eras Medium ITC" panose="020B0602030504020804" pitchFamily="34" charset="0"/>
              </a:rPr>
              <a:t>. – </a:t>
            </a:r>
            <a:r>
              <a:rPr lang="fi-FI" sz="3300" dirty="0" err="1">
                <a:latin typeface="Eras Medium ITC" panose="020B0602030504020804" pitchFamily="34" charset="0"/>
              </a:rPr>
              <a:t>Disover</a:t>
            </a:r>
            <a:r>
              <a:rPr lang="fi-FI" sz="3300" dirty="0">
                <a:latin typeface="Eras Medium ITC" panose="020B0602030504020804" pitchFamily="34" charset="0"/>
              </a:rPr>
              <a:t>: </a:t>
            </a:r>
            <a:r>
              <a:rPr lang="fi-FI" sz="3300" u="sng" dirty="0">
                <a:latin typeface="Eras Medium ITC" panose="020B0602030504020804" pitchFamily="34" charset="0"/>
                <a:hlinkClick r:id="rId8"/>
              </a:rPr>
              <a:t>https://www.discovermagazine.com/planet-earth/ballistic-penises-and-corkscrew-vaginas-the-sexual-battles-of-ducks</a:t>
            </a:r>
            <a:r>
              <a:rPr lang="fi-FI" sz="3300" u="sng" dirty="0">
                <a:latin typeface="Eras Medium ITC" panose="020B0602030504020804" pitchFamily="34" charset="0"/>
              </a:rPr>
              <a:t>.</a:t>
            </a:r>
            <a:br>
              <a:rPr lang="fi-FI" dirty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5015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89B777B-4A3D-417C-A3FF-44467A539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5" name="Sisällön paikkamerkki 4" descr="Kuva, joka sisältää kohteen kissa, sisä, asettaminen, istuminen&#10;&#10;Kuvaus luotu automaattisesti">
            <a:extLst>
              <a:ext uri="{FF2B5EF4-FFF2-40B4-BE49-F238E27FC236}">
                <a16:creationId xmlns:a16="http://schemas.microsoft.com/office/drawing/2014/main" id="{460627C0-816B-4532-AFF9-99A138F616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587" y="523081"/>
            <a:ext cx="8686826" cy="5811838"/>
          </a:xfrm>
        </p:spPr>
      </p:pic>
    </p:spTree>
    <p:extLst>
      <p:ext uri="{BB962C8B-B14F-4D97-AF65-F5344CB8AC3E}">
        <p14:creationId xmlns:p14="http://schemas.microsoft.com/office/powerpoint/2010/main" val="3393764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525</Words>
  <Application>Microsoft Office PowerPoint</Application>
  <PresentationFormat>Laajakuva</PresentationFormat>
  <Paragraphs>36</Paragraphs>
  <Slides>8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6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Calisto MT</vt:lpstr>
      <vt:lpstr>Eras Demi ITC</vt:lpstr>
      <vt:lpstr>Eras Medium ITC</vt:lpstr>
      <vt:lpstr>Office-teema</vt:lpstr>
      <vt:lpstr>Sorsan sukuelimet</vt:lpstr>
      <vt:lpstr>Pahuuden ytimessä</vt:lpstr>
      <vt:lpstr>Sorsan penis</vt:lpstr>
      <vt:lpstr>Miten se toimii?</vt:lpstr>
      <vt:lpstr>Samaan aikaan toisaalla</vt:lpstr>
      <vt:lpstr>…ja suunnilleen tältä se näyttää</vt:lpstr>
      <vt:lpstr>Lähteet:</vt:lpstr>
      <vt:lpstr>PowerPoint-esitys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Sorsan sukuelimet</dc:title>
  <dc:creator>Sini</dc:creator>
  <cp:lastModifiedBy>Sini</cp:lastModifiedBy>
  <cp:revision>3</cp:revision>
  <dcterms:created xsi:type="dcterms:W3CDTF">2020-02-28T15:18:14Z</dcterms:created>
  <dcterms:modified xsi:type="dcterms:W3CDTF">2020-02-28T19:07:41Z</dcterms:modified>
</cp:coreProperties>
</file>